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783" r:id="rId4"/>
    <p:sldId id="768" r:id="rId5"/>
    <p:sldId id="769" r:id="rId6"/>
    <p:sldId id="770" r:id="rId7"/>
    <p:sldId id="771" r:id="rId8"/>
    <p:sldId id="777" r:id="rId9"/>
    <p:sldId id="779" r:id="rId10"/>
    <p:sldId id="781" r:id="rId11"/>
    <p:sldId id="782" r:id="rId12"/>
    <p:sldId id="772" r:id="rId13"/>
    <p:sldId id="773" r:id="rId14"/>
    <p:sldId id="774" r:id="rId15"/>
    <p:sldId id="775" r:id="rId16"/>
    <p:sldId id="776" r:id="rId17"/>
    <p:sldId id="784" r:id="rId18"/>
    <p:sldId id="805" r:id="rId19"/>
    <p:sldId id="780" r:id="rId20"/>
    <p:sldId id="785" r:id="rId21"/>
    <p:sldId id="786" r:id="rId22"/>
    <p:sldId id="787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98" r:id="rId34"/>
    <p:sldId id="799" r:id="rId35"/>
    <p:sldId id="800" r:id="rId36"/>
    <p:sldId id="801" r:id="rId37"/>
    <p:sldId id="802" r:id="rId38"/>
    <p:sldId id="803" r:id="rId39"/>
    <p:sldId id="804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31"/>
  </p:normalViewPr>
  <p:slideViewPr>
    <p:cSldViewPr>
      <p:cViewPr varScale="1">
        <p:scale>
          <a:sx n="74" d="100"/>
          <a:sy n="74" d="100"/>
        </p:scale>
        <p:origin x="2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E7A4B76-54AD-E445-A188-50182EEA06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CAE4D8F0-95E1-AE44-B264-CD67BCC89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05928653-21B9-5E47-9C40-85BA2B8E0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0D41B8-6C5A-754E-B3F9-3F837B0DCB49}" type="slidenum">
              <a:rPr lang="en-US" altLang="en-US" sz="1200"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9CA941A6-1ED5-C94F-9DF5-79AE13279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E92A42-E65E-B04E-B71C-5907C2ED0631}" type="slidenum">
              <a:rPr lang="en-US" altLang="en-US" sz="1200">
                <a:latin typeface="Times" pitchFamily="2" charset="0"/>
              </a:rPr>
              <a:pPr/>
              <a:t>38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AF86A02-340D-974F-9BC6-87A05A8BB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92B0EF-1A46-B141-93D8-AE775DED4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7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BF8CF4D-D3D8-3E48-98FB-90DED6774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9256D4-2E49-8642-9F3C-36DE17778B3A}" type="slidenum">
              <a:rPr lang="en-US" altLang="en-US" sz="1200">
                <a:latin typeface="Calibri" panose="020F0502020204030204" pitchFamily="34" charset="0"/>
              </a:rPr>
              <a:pPr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51D2C24-4318-DC4D-B068-3E0244DC7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0D2BDE0-91DA-ED46-9707-86925FF8F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1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AD2B2F4F-86CB-794F-BE2C-65374104F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33AFDF-6DCA-0346-8912-A0955FC26E6A}" type="slidenum">
              <a:rPr lang="en-US" altLang="en-US" sz="1200"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FC0C685-B183-6D4D-8178-E75A87E0D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545702B-A821-BF40-A214-CD6827E40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0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0894156-1082-294B-85B0-CBEEC4B5C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8E1355-D71C-1942-A8B6-01E758B2A1AD}" type="slidenum">
              <a:rPr lang="en-US" altLang="en-US" sz="1200">
                <a:latin typeface="Calibri" panose="020F0502020204030204" pitchFamily="34" charset="0"/>
              </a:rPr>
              <a:pPr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F4F74FD-B65B-004C-BD4C-21ABC43D3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41F5CC9-2FBD-B141-B899-2FEF51DB8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7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858386AA-7A5A-794F-841B-12A3282D3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65C43E-8C73-914F-A8B3-0E74F4DF7AD7}" type="slidenum">
              <a:rPr lang="en-US" altLang="en-US" sz="1200">
                <a:latin typeface="Calibri" panose="020F0502020204030204" pitchFamily="34" charset="0"/>
              </a:rPr>
              <a:pPr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DF28C27-1342-AE48-A4D9-D3744CBCE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17543B3-D98B-B340-9210-D8FD6970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1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88CA5BA6-2829-DA49-89B3-7CA4020D2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C11AE0-760C-2C44-A67E-A2DACBEE997C}" type="slidenum">
              <a:rPr lang="en-US" altLang="en-US" sz="1200">
                <a:latin typeface="Calibri" panose="020F0502020204030204" pitchFamily="34" charset="0"/>
              </a:rPr>
              <a:pPr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55481D6-7FCA-834D-88B1-0EBDF9B78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7230717-28BC-8948-982D-D4585699E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50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DF9A6D48-C131-E344-83C0-EF02658F5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6672B7-83C9-EE4A-B0EB-56D70C974ADA}" type="slidenum">
              <a:rPr lang="en-US" altLang="en-US" sz="1200">
                <a:latin typeface="Calibri" panose="020F0502020204030204" pitchFamily="34" charset="0"/>
              </a:rPr>
              <a:pPr/>
              <a:t>29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B5A513D-F45A-0449-9379-F75143278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B2D89F7-8166-C545-AF00-E48627B9B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8ADFFD6B-702C-2948-A51B-A853F4F6A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B48AA2-CC45-4E46-B5DD-0817CF81D800}" type="slidenum">
              <a:rPr lang="en-US" altLang="en-US" sz="1200">
                <a:latin typeface="Times" pitchFamily="2" charset="0"/>
              </a:rPr>
              <a:pPr/>
              <a:t>35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FF5DA60-99C7-C949-8485-1488B7F2B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BDB4C7F-43A1-F844-A21C-3D511EFBE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9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DBD8023-435E-B645-8848-22A94265F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E1B480-F73D-994E-818A-A8FD95B53BCE}" type="slidenum">
              <a:rPr lang="en-US" altLang="en-US" sz="1200">
                <a:latin typeface="Times" pitchFamily="2" charset="0"/>
              </a:rPr>
              <a:pPr/>
              <a:t>36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E9EEE91-6AB1-F84E-B9F6-DA8FFDB31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796B3D0-2CE5-594C-B371-E8EE55630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2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3/29/20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LNeu4Jhd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2715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4BB2096-FC19-4A49-B7CC-31565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the signal…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CECCFDF5-D151-F641-AB2E-1E757CD6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How?  Is there a common mechanism?</a:t>
            </a:r>
          </a:p>
          <a:p>
            <a:pPr lvl="1"/>
            <a:r>
              <a:rPr lang="en-US" altLang="en-US"/>
              <a:t>Yes---to a large extent the </a:t>
            </a:r>
            <a:r>
              <a:rPr lang="ja-JP" altLang="en-US"/>
              <a:t>“</a:t>
            </a:r>
            <a:r>
              <a:rPr lang="en-US" altLang="ja-JP"/>
              <a:t>movement</a:t>
            </a:r>
            <a:r>
              <a:rPr lang="ja-JP" altLang="en-US"/>
              <a:t>”</a:t>
            </a:r>
            <a:r>
              <a:rPr lang="en-US" altLang="ja-JP"/>
              <a:t> of the signal from out to in is facilitated by protein alterations known as </a:t>
            </a:r>
            <a:r>
              <a:rPr lang="en-US" altLang="ja-JP" b="1" i="1"/>
              <a:t>phosphorylation and de-phosphorylation.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Proteins can be phosphorylated (linked to a phosphate group) on 3 different amino acids.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/>
              <a:t>tyrosine, serine, and threonine	</a:t>
            </a:r>
          </a:p>
        </p:txBody>
      </p:sp>
    </p:spTree>
    <p:extLst>
      <p:ext uri="{BB962C8B-B14F-4D97-AF65-F5344CB8AC3E}">
        <p14:creationId xmlns:p14="http://schemas.microsoft.com/office/powerpoint/2010/main" val="351863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4101A1B-3525-2A4F-8B4C-2424D9BA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5735FBD-553A-6741-AFEA-5D3C1F46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2 types of enzymes catalyze these alteration</a:t>
            </a:r>
          </a:p>
          <a:p>
            <a:endParaRPr lang="en-US" altLang="en-US"/>
          </a:p>
          <a:p>
            <a:r>
              <a:rPr lang="en-US" altLang="en-US" b="1" i="1"/>
              <a:t>Kinases</a:t>
            </a:r>
            <a:r>
              <a:rPr lang="en-US" altLang="en-US"/>
              <a:t> add phosphates (there are tyrosine kinases and serine/threonine kinases)</a:t>
            </a:r>
          </a:p>
          <a:p>
            <a:endParaRPr lang="en-US" altLang="en-US"/>
          </a:p>
          <a:p>
            <a:r>
              <a:rPr lang="en-US" altLang="en-US" b="1" i="1"/>
              <a:t>Phosphatases</a:t>
            </a:r>
            <a:r>
              <a:rPr lang="en-US" altLang="en-US"/>
              <a:t> remove phosphates from proteins.</a:t>
            </a:r>
          </a:p>
        </p:txBody>
      </p:sp>
    </p:spTree>
    <p:extLst>
      <p:ext uri="{BB962C8B-B14F-4D97-AF65-F5344CB8AC3E}">
        <p14:creationId xmlns:p14="http://schemas.microsoft.com/office/powerpoint/2010/main" val="165911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0D1D7B52-E2DD-EE43-BA23-52687B5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C4B793AA-CB23-BB4D-9DB3-125C0023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Figure 1 shows just two examples of early events in signal transduction.</a:t>
            </a:r>
          </a:p>
          <a:p>
            <a:pPr lvl="1"/>
            <a:r>
              <a:rPr lang="en-US" altLang="en-US"/>
              <a:t>We can walk through the figure.</a:t>
            </a:r>
          </a:p>
        </p:txBody>
      </p:sp>
    </p:spTree>
    <p:extLst>
      <p:ext uri="{BB962C8B-B14F-4D97-AF65-F5344CB8AC3E}">
        <p14:creationId xmlns:p14="http://schemas.microsoft.com/office/powerpoint/2010/main" val="358003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2E48571-44B9-1546-B411-EF9BE9C3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4D01E38-DB57-2340-8F48-54643344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83DD6E66-67D8-3646-B629-F44FC30C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357813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8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FBD8946-CD37-1445-BE9B-17DA8CA5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EA9D6EE-7FA5-554E-B132-5264E1ECA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Signal transduction requires a large number of proteins “talk” to one another in sequence.</a:t>
            </a:r>
          </a:p>
          <a:p>
            <a:endParaRPr lang="en-US" altLang="en-US"/>
          </a:p>
          <a:p>
            <a:r>
              <a:rPr lang="en-US" altLang="en-US"/>
              <a:t>There are specific parts of each protein that interact in this “talk”.  They are called protein- interaction domains.  Among the most common are domains known as SH2 and SH3 (src homology) domains.</a:t>
            </a:r>
          </a:p>
        </p:txBody>
      </p:sp>
    </p:spTree>
    <p:extLst>
      <p:ext uri="{BB962C8B-B14F-4D97-AF65-F5344CB8AC3E}">
        <p14:creationId xmlns:p14="http://schemas.microsoft.com/office/powerpoint/2010/main" val="209168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87A0485-E607-8040-84AA-702B52B7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055D-A758-B44F-A120-B7BCB711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SH2 domains are regions for binding of other proteins and the protein-protein interaction occurs via a phosphorylated tyrosine.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When a protein is described as having an SH2  domain, you can be sure it interacts with another phosphorylated protein in signal transduction.</a:t>
            </a:r>
          </a:p>
        </p:txBody>
      </p:sp>
    </p:spTree>
    <p:extLst>
      <p:ext uri="{BB962C8B-B14F-4D97-AF65-F5344CB8AC3E}">
        <p14:creationId xmlns:p14="http://schemas.microsoft.com/office/powerpoint/2010/main" val="388524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figure_07_02">
            <a:extLst>
              <a:ext uri="{FF2B5EF4-FFF2-40B4-BE49-F238E27FC236}">
                <a16:creationId xmlns:a16="http://schemas.microsoft.com/office/drawing/2014/main" id="{E65566E0-B07F-5B44-BD43-5E2E28EC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"/>
            <a:ext cx="85312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53CD66-3F2D-9A4F-8294-AB455E69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6400800" cy="2667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090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429FAB2-F48B-0B43-9ECB-E9563806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example</a:t>
            </a:r>
          </a:p>
        </p:txBody>
      </p:sp>
      <p:pic>
        <p:nvPicPr>
          <p:cNvPr id="51202" name="Content Placeholder 5">
            <a:extLst>
              <a:ext uri="{FF2B5EF4-FFF2-40B4-BE49-F238E27FC236}">
                <a16:creationId xmlns:a16="http://schemas.microsoft.com/office/drawing/2014/main" id="{AAA76F25-5AF7-7247-B334-1DA0477C9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3" r="-645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D3814B-028B-0F48-9C65-D646FB5B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524000"/>
            <a:ext cx="5791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04" name="TextBox 1">
            <a:extLst>
              <a:ext uri="{FF2B5EF4-FFF2-40B4-BE49-F238E27FC236}">
                <a16:creationId xmlns:a16="http://schemas.microsoft.com/office/drawing/2014/main" id="{534CAFBA-DB1B-8E46-A3C9-CDCE5558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The protein is activated by phosphorylation on Tyrosine, which changes the shape of the protein---allowing it to do a new activity….</a:t>
            </a:r>
          </a:p>
        </p:txBody>
      </p:sp>
    </p:spTree>
    <p:extLst>
      <p:ext uri="{BB962C8B-B14F-4D97-AF65-F5344CB8AC3E}">
        <p14:creationId xmlns:p14="http://schemas.microsoft.com/office/powerpoint/2010/main" val="41945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73DFC53-14E6-3446-87FD-0E6C2185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Cytokine signaling animation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A877F34D-2205-2E49-AE90-C12CCA4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https://www.youtube.com/watch?v=drLNeu4Jhdg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86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30ECAB5-4A29-1447-BF46-A0D3ABC1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6F631E7-E1B9-594C-AE15-39274A74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334000"/>
          </a:xfrm>
        </p:spPr>
        <p:txBody>
          <a:bodyPr/>
          <a:lstStyle/>
          <a:p>
            <a:r>
              <a:rPr lang="en-US" altLang="en-US"/>
              <a:t>As the signal (such as a signal initiated by binding of a cytokine)  moves inward the proteins continue to interact---at times piling up in succession.</a:t>
            </a:r>
          </a:p>
          <a:p>
            <a:r>
              <a:rPr lang="en-US" altLang="en-US"/>
              <a:t>Some of the proteins function solely to recruit others to the signal path.  </a:t>
            </a:r>
            <a:r>
              <a:rPr lang="en-US" altLang="en-US" b="1" i="1"/>
              <a:t>Adaptors </a:t>
            </a:r>
            <a:r>
              <a:rPr lang="en-US" altLang="en-US"/>
              <a:t>and </a:t>
            </a:r>
            <a:r>
              <a:rPr lang="en-US" altLang="en-US" b="1" i="1"/>
              <a:t>scaffold</a:t>
            </a:r>
            <a:r>
              <a:rPr lang="en-US" altLang="en-US"/>
              <a:t> proteins function this way.  They have no enzyme activity themselves but bring together other proteins like kinases and phosphatases.</a:t>
            </a:r>
          </a:p>
        </p:txBody>
      </p:sp>
    </p:spTree>
    <p:extLst>
      <p:ext uri="{BB962C8B-B14F-4D97-AF65-F5344CB8AC3E}">
        <p14:creationId xmlns:p14="http://schemas.microsoft.com/office/powerpoint/2010/main" val="370109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23-Part 1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March 27</a:t>
            </a:r>
            <a:r>
              <a:rPr lang="en-US" baseline="30000" dirty="0">
                <a:ea typeface="+mj-ea"/>
                <a:cs typeface="+mj-cs"/>
              </a:rPr>
              <a:t>th</a:t>
            </a:r>
            <a:r>
              <a:rPr lang="en-US" dirty="0">
                <a:ea typeface="+mj-ea"/>
                <a:cs typeface="+mj-cs"/>
              </a:rPr>
              <a:t> 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384"/>
            <a:ext cx="8229600" cy="5457615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Announcement-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Quiz 4--Tuesday—March 31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dirty="0">
                <a:ea typeface="ＭＳ Ｐゴシック" panose="020B0600070205080204" pitchFamily="34" charset="-128"/>
              </a:rPr>
              <a:t>---During our regular lab time.  The quiz will be available 9 am –10:30 am. 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Plan appropriately to start on time to finish.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 can do another Blackboard collaborate session Monday for questions. 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Topics list—Will be attached to website—this weekend.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figure_07_03_01">
            <a:extLst>
              <a:ext uri="{FF2B5EF4-FFF2-40B4-BE49-F238E27FC236}">
                <a16:creationId xmlns:a16="http://schemas.microsoft.com/office/drawing/2014/main" id="{8D59E4B4-3AEA-CF48-B705-33417D0E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8900"/>
            <a:ext cx="85312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8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figure_07_03_02">
            <a:extLst>
              <a:ext uri="{FF2B5EF4-FFF2-40B4-BE49-F238E27FC236}">
                <a16:creationId xmlns:a16="http://schemas.microsoft.com/office/drawing/2014/main" id="{FEFA72F2-6243-2C41-9CDC-248EFFC4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1200"/>
            <a:ext cx="85312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6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7E860698-ED01-A94E-9029-ACE1AFB1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G-proteins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F7FDF20-5E53-1443-A6EF-779080C4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Another important class of  signaling molecules are the G-proteins.</a:t>
            </a:r>
          </a:p>
          <a:p>
            <a:pPr lvl="1"/>
            <a:r>
              <a:rPr lang="en-US" altLang="en-US"/>
              <a:t>Small G proteins/small GTPases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These small membrane-associated  proteins exist in 2 states, depending on their interaction with Guanine triphosphate (GTP) or Guanine diphosphate (GDP)</a:t>
            </a:r>
          </a:p>
        </p:txBody>
      </p:sp>
    </p:spTree>
    <p:extLst>
      <p:ext uri="{BB962C8B-B14F-4D97-AF65-F5344CB8AC3E}">
        <p14:creationId xmlns:p14="http://schemas.microsoft.com/office/powerpoint/2010/main" val="270799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figure_07_04">
            <a:extLst>
              <a:ext uri="{FF2B5EF4-FFF2-40B4-BE49-F238E27FC236}">
                <a16:creationId xmlns:a16="http://schemas.microsoft.com/office/drawing/2014/main" id="{565E2BB7-F031-DD43-99AD-98DA2E9F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9400"/>
            <a:ext cx="36083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0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D0AA9B63-B3B1-7D4E-BAE0-D5B87FBD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896268A-A827-9044-A0AE-12D45735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G-protein called RAS, is one of the most important signaling proteins in cell cycle related signal transduction.</a:t>
            </a:r>
          </a:p>
          <a:p>
            <a:endParaRPr lang="en-US" altLang="en-US"/>
          </a:p>
          <a:p>
            <a:r>
              <a:rPr lang="en-US" altLang="en-US"/>
              <a:t>When RAS is abnormally expressed, the cell keeps getting  the signal to divide.  RAS was one of the first identified oncogenes (cancer-associated) genes.</a:t>
            </a:r>
          </a:p>
        </p:txBody>
      </p:sp>
    </p:spTree>
    <p:extLst>
      <p:ext uri="{BB962C8B-B14F-4D97-AF65-F5344CB8AC3E}">
        <p14:creationId xmlns:p14="http://schemas.microsoft.com/office/powerpoint/2010/main" val="319664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0A674F9A-1C2A-0F4A-B465-DB849B5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Lecture 23 Part 2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AC66B640-04EE-4340-9439-C8B1150B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third type of system for getting the signal past the cell membrane is by modifying membrane lipids.</a:t>
            </a:r>
          </a:p>
          <a:p>
            <a:endParaRPr lang="en-US" altLang="en-US" dirty="0"/>
          </a:p>
          <a:p>
            <a:r>
              <a:rPr lang="en-US" altLang="en-US" dirty="0"/>
              <a:t>Enzymes called </a:t>
            </a:r>
            <a:r>
              <a:rPr lang="en-US" altLang="en-US" dirty="0" err="1"/>
              <a:t>phophatidylinosotol</a:t>
            </a:r>
            <a:r>
              <a:rPr lang="en-US" altLang="en-US" dirty="0"/>
              <a:t> kinases (PIPs) add phosphate groups to membrane lipids which in turn attract other signaling molecules.</a:t>
            </a:r>
          </a:p>
        </p:txBody>
      </p:sp>
    </p:spTree>
    <p:extLst>
      <p:ext uri="{BB962C8B-B14F-4D97-AF65-F5344CB8AC3E}">
        <p14:creationId xmlns:p14="http://schemas.microsoft.com/office/powerpoint/2010/main" val="265437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997AF064-6B1D-B848-AEBE-8B13ECED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B7DD160-8DD6-6248-96AB-16138E4C6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Let</a:t>
            </a:r>
            <a:r>
              <a:rPr lang="ja-JP" altLang="en-US"/>
              <a:t>’</a:t>
            </a:r>
            <a:r>
              <a:rPr lang="en-US" altLang="ja-JP" dirty="0"/>
              <a:t>s summarize…Once a cell binds to a signal from the outside of the cell membrane…How does the nucleus eventually “receive” the signal and begin expressing new genes?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re_07_05">
            <a:extLst>
              <a:ext uri="{FF2B5EF4-FFF2-40B4-BE49-F238E27FC236}">
                <a16:creationId xmlns:a16="http://schemas.microsoft.com/office/drawing/2014/main" id="{EF87158F-3ADE-9340-B1CC-3F0B5ED1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0"/>
            <a:ext cx="85312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6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1D614F15-0244-D445-ACFC-AF91C98D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Intermediate steps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E82193E1-06F8-F441-932F-EA12C3D6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 the “signal” moves inward from the plasma membrane, the receptor-associated proteins hand off to molecules called---</a:t>
            </a:r>
            <a:r>
              <a:rPr lang="en-US" altLang="en-US" b="1"/>
              <a:t>second messengers.</a:t>
            </a:r>
          </a:p>
          <a:p>
            <a:r>
              <a:rPr lang="en-US" altLang="en-US"/>
              <a:t>Calcuim ions can serve as second messengers</a:t>
            </a:r>
          </a:p>
          <a:p>
            <a:r>
              <a:rPr lang="en-US" altLang="en-US"/>
              <a:t>Many proteins that successively phosphorylate are second messengers. Raf, Mek, Erk</a:t>
            </a:r>
          </a:p>
        </p:txBody>
      </p:sp>
    </p:spTree>
    <p:extLst>
      <p:ext uri="{BB962C8B-B14F-4D97-AF65-F5344CB8AC3E}">
        <p14:creationId xmlns:p14="http://schemas.microsoft.com/office/powerpoint/2010/main" val="211230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figure_07_07">
            <a:extLst>
              <a:ext uri="{FF2B5EF4-FFF2-40B4-BE49-F238E27FC236}">
                <a16:creationId xmlns:a16="http://schemas.microsoft.com/office/drawing/2014/main" id="{58F0C772-F424-8943-B743-546091D0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3300"/>
            <a:ext cx="853122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3E-82D1-AB4B-B3E1-162029F5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FEC-897F-2848-B8C7-0D5ED27E6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MHC restriction—define</a:t>
            </a:r>
          </a:p>
          <a:p>
            <a:pPr lvl="1"/>
            <a:r>
              <a:rPr lang="en-US" dirty="0"/>
              <a:t>Alloreactivity—in allogeneic transplants</a:t>
            </a:r>
          </a:p>
          <a:p>
            <a:pPr lvl="1"/>
            <a:r>
              <a:rPr lang="en-US" dirty="0"/>
              <a:t>Tissue rejection</a:t>
            </a:r>
          </a:p>
          <a:p>
            <a:pPr lvl="1"/>
            <a:r>
              <a:rPr lang="en-US" dirty="0"/>
              <a:t>Finding a close MHC “match”</a:t>
            </a:r>
          </a:p>
          <a:p>
            <a:pPr lvl="1"/>
            <a:r>
              <a:rPr lang="en-US" dirty="0"/>
              <a:t>Syngeneic transplants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Signal transduction—Chapter 7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24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91F100A2-8EAF-A140-BE03-DD708BBE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1CB2F5C9-8CEF-A849-A978-D5418245D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does the signal finally get to the nucleus and affect gene expression?</a:t>
            </a:r>
          </a:p>
          <a:p>
            <a:endParaRPr lang="en-US" altLang="en-US"/>
          </a:p>
          <a:p>
            <a:r>
              <a:rPr lang="en-US" altLang="en-US"/>
              <a:t>Later signal proteins eventually enter the nucleus and act as transcription initiators (or repressors).</a:t>
            </a:r>
          </a:p>
        </p:txBody>
      </p:sp>
    </p:spTree>
    <p:extLst>
      <p:ext uri="{BB962C8B-B14F-4D97-AF65-F5344CB8AC3E}">
        <p14:creationId xmlns:p14="http://schemas.microsoft.com/office/powerpoint/2010/main" val="2802480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1316EA04-8D9F-3E48-8FF6-525CDF41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Examples?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F0C57CA0-E995-A348-91A0-CBC098F8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Phosphorylation of Erk allows it to enter the nucleus and activate transcription factors</a:t>
            </a:r>
          </a:p>
        </p:txBody>
      </p:sp>
      <p:pic>
        <p:nvPicPr>
          <p:cNvPr id="69635" name="Picture 2" descr="figure_07_17">
            <a:extLst>
              <a:ext uri="{FF2B5EF4-FFF2-40B4-BE49-F238E27FC236}">
                <a16:creationId xmlns:a16="http://schemas.microsoft.com/office/drawing/2014/main" id="{946D49CC-AD25-CD4F-A14E-47D8366A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819400"/>
            <a:ext cx="90884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25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70219FD0-832F-3D4A-AB0D-CB17B026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28F63C18-B46D-FA43-8A8B-2EA98356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Calcium ions also promote the </a:t>
            </a:r>
            <a:r>
              <a:rPr lang="en-US" altLang="en-US" u="sng"/>
              <a:t>de</a:t>
            </a:r>
            <a:r>
              <a:rPr lang="en-US" altLang="en-US"/>
              <a:t>phosphorylation of a protein NFAT which allows it to enter the nucleus.</a:t>
            </a:r>
          </a:p>
          <a:p>
            <a:endParaRPr lang="en-US" altLang="en-US"/>
          </a:p>
          <a:p>
            <a:r>
              <a:rPr lang="en-US" altLang="en-US"/>
              <a:t>There it acts directly as a transcription activator.</a:t>
            </a:r>
          </a:p>
        </p:txBody>
      </p:sp>
    </p:spTree>
    <p:extLst>
      <p:ext uri="{BB962C8B-B14F-4D97-AF65-F5344CB8AC3E}">
        <p14:creationId xmlns:p14="http://schemas.microsoft.com/office/powerpoint/2010/main" val="328951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73700BFB-501F-904C-BD72-C097FDAB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07A701-D38C-F344-B9DA-44A7D6F4C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Signaling through RAS (G-protein) leads to activation of several important TFs</a:t>
            </a:r>
          </a:p>
          <a:p>
            <a:endParaRPr lang="en-US" altLang="en-US"/>
          </a:p>
          <a:p>
            <a:pPr lvl="1"/>
            <a:r>
              <a:rPr lang="en-US" altLang="en-US"/>
              <a:t>NFkB</a:t>
            </a:r>
          </a:p>
          <a:p>
            <a:pPr lvl="1"/>
            <a:r>
              <a:rPr lang="en-US" altLang="en-US"/>
              <a:t>AP1 (a heterodimer of Fos and Jun proteins)</a:t>
            </a:r>
          </a:p>
        </p:txBody>
      </p:sp>
    </p:spTree>
    <p:extLst>
      <p:ext uri="{BB962C8B-B14F-4D97-AF65-F5344CB8AC3E}">
        <p14:creationId xmlns:p14="http://schemas.microsoft.com/office/powerpoint/2010/main" val="3242141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9394E7CE-A680-FB49-AEA2-5BE056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660FFFBA-63BD-8943-92A0-FC64F549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NFkB is normally held in the cytoplasm by an inhibitor.  </a:t>
            </a:r>
          </a:p>
          <a:p>
            <a:endParaRPr lang="en-US" altLang="en-US"/>
          </a:p>
          <a:p>
            <a:r>
              <a:rPr lang="en-US" altLang="en-US"/>
              <a:t>A late step in signal transduction strips away and degrades the inhibitor.</a:t>
            </a:r>
          </a:p>
        </p:txBody>
      </p:sp>
    </p:spTree>
    <p:extLst>
      <p:ext uri="{BB962C8B-B14F-4D97-AF65-F5344CB8AC3E}">
        <p14:creationId xmlns:p14="http://schemas.microsoft.com/office/powerpoint/2010/main" val="3113555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figure_07_19">
            <a:extLst>
              <a:ext uri="{FF2B5EF4-FFF2-40B4-BE49-F238E27FC236}">
                <a16:creationId xmlns:a16="http://schemas.microsoft.com/office/drawing/2014/main" id="{7845178D-6A25-7D4F-B4CC-D4AA6EB8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7700"/>
            <a:ext cx="85312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99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figure_07_18">
            <a:extLst>
              <a:ext uri="{FF2B5EF4-FFF2-40B4-BE49-F238E27FC236}">
                <a16:creationId xmlns:a16="http://schemas.microsoft.com/office/drawing/2014/main" id="{B932954E-33A5-CA48-89F8-D3B5989A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12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72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28328789-C9C6-9C40-861B-07DA63A8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3CABE37B-0D1F-1445-811D-5589AE24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next slide summarized some of the transcription activators that can turn on the IL-2 gene.</a:t>
            </a:r>
          </a:p>
        </p:txBody>
      </p:sp>
    </p:spTree>
    <p:extLst>
      <p:ext uri="{BB962C8B-B14F-4D97-AF65-F5344CB8AC3E}">
        <p14:creationId xmlns:p14="http://schemas.microsoft.com/office/powerpoint/2010/main" val="291842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figure_07_21">
            <a:extLst>
              <a:ext uri="{FF2B5EF4-FFF2-40B4-BE49-F238E27FC236}">
                <a16:creationId xmlns:a16="http://schemas.microsoft.com/office/drawing/2014/main" id="{ADD2E865-ED6F-9340-875E-AD43ABDA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2300"/>
            <a:ext cx="853122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85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2B38442E-9023-1F42-811A-E4572225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57D1AF0A-FA72-9849-BDC5-B57DD925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can now start to think more directly about some immune system events as signal transduction pathways.</a:t>
            </a:r>
          </a:p>
          <a:p>
            <a:endParaRPr lang="en-US" altLang="en-US"/>
          </a:p>
          <a:p>
            <a:r>
              <a:rPr lang="en-US" altLang="en-US"/>
              <a:t>For example…TCR binding to TCR ligand starts the very important signal to activate the T-cell.</a:t>
            </a:r>
          </a:p>
        </p:txBody>
      </p:sp>
    </p:spTree>
    <p:extLst>
      <p:ext uri="{BB962C8B-B14F-4D97-AF65-F5344CB8AC3E}">
        <p14:creationId xmlns:p14="http://schemas.microsoft.com/office/powerpoint/2010/main" val="113993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FC4D99-05B3-C946-8818-C979E784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on…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F221F7D-F8B8-EE4B-9E0A-C40CB8F7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Chapter 7 introduces us to a set of universally important cellular process known as Signal Transduction.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We have already had to think about signal transduction to a certain extent in our discussions of innate immunity.</a:t>
            </a:r>
          </a:p>
        </p:txBody>
      </p:sp>
    </p:spTree>
    <p:extLst>
      <p:ext uri="{BB962C8B-B14F-4D97-AF65-F5344CB8AC3E}">
        <p14:creationId xmlns:p14="http://schemas.microsoft.com/office/powerpoint/2010/main" val="608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94251E4-1CF0-AC4B-B9EC-6C41A8E5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example…</a:t>
            </a: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EAA48BF9-82C9-7441-94CA-560797D3F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b="8560"/>
          <a:stretch>
            <a:fillRect/>
          </a:stretch>
        </p:blipFill>
        <p:spPr>
          <a:xfrm>
            <a:off x="457200" y="1600200"/>
            <a:ext cx="8589963" cy="47244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863633-5535-EC41-8E33-237F37B4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8610600" cy="2590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C012C2-11C8-744F-B570-C707FE7C4E82}"/>
              </a:ext>
            </a:extLst>
          </p:cNvPr>
          <p:cNvSpPr/>
          <p:nvPr/>
        </p:nvSpPr>
        <p:spPr>
          <a:xfrm>
            <a:off x="1828800" y="1524000"/>
            <a:ext cx="3581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2">
            <a:extLst>
              <a:ext uri="{FF2B5EF4-FFF2-40B4-BE49-F238E27FC236}">
                <a16:creationId xmlns:a16="http://schemas.microsoft.com/office/drawing/2014/main" id="{A74C9C9B-A4E0-7A40-A2B5-ACAB92D9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67200"/>
            <a:ext cx="739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When cells of the liver bind to IL-6, it signals the liver cells to change it’s genetic program.  Liver cells start expressing genes that encode the acute phase proteins.</a:t>
            </a:r>
          </a:p>
        </p:txBody>
      </p:sp>
    </p:spTree>
    <p:extLst>
      <p:ext uri="{BB962C8B-B14F-4D97-AF65-F5344CB8AC3E}">
        <p14:creationId xmlns:p14="http://schemas.microsoft.com/office/powerpoint/2010/main" val="9663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2CB919D-4BEE-EC40-8CED-40520057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A47FE3B-43A0-FF4D-ADBE-8C71BE65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will stick to general principles and avoid memorizing specific pathways for now.</a:t>
            </a:r>
          </a:p>
          <a:p>
            <a:endParaRPr lang="en-US" altLang="en-US"/>
          </a:p>
          <a:p>
            <a:r>
              <a:rPr lang="en-US" altLang="en-US"/>
              <a:t>There are common aspects to all signal transduction pathways..</a:t>
            </a:r>
          </a:p>
          <a:p>
            <a:r>
              <a:rPr lang="en-US" altLang="en-US"/>
              <a:t>1.  The signal comes from outside the cell</a:t>
            </a:r>
          </a:p>
          <a:p>
            <a:r>
              <a:rPr lang="en-US" altLang="en-US"/>
              <a:t>2.  Transmembrane </a:t>
            </a:r>
            <a:r>
              <a:rPr lang="en-US" altLang="en-US" i="1"/>
              <a:t>receptors</a:t>
            </a:r>
            <a:r>
              <a:rPr lang="en-US" altLang="en-US"/>
              <a:t> facilitate movement of the initial signal from outside to inside. (The final destination is the nucleus)</a:t>
            </a:r>
          </a:p>
        </p:txBody>
      </p:sp>
    </p:spTree>
    <p:extLst>
      <p:ext uri="{BB962C8B-B14F-4D97-AF65-F5344CB8AC3E}">
        <p14:creationId xmlns:p14="http://schemas.microsoft.com/office/powerpoint/2010/main" val="225610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BD0A56F-A5DF-B64F-ABD0-92E06085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598EF54-3434-F14F-A44F-65A7100A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3. Proteins in the cytoplasm in turn pass on the signal that the cell received from the receptor.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4. New genes are turned on and/or current gene expression is turned off.</a:t>
            </a:r>
          </a:p>
          <a:p>
            <a:pPr lvl="1"/>
            <a:r>
              <a:rPr lang="en-US" altLang="en-US"/>
              <a:t>The new proteins elicit a specific new activity for the cell or allow other cells to so something they didn’t do before.</a:t>
            </a:r>
          </a:p>
        </p:txBody>
      </p:sp>
    </p:spTree>
    <p:extLst>
      <p:ext uri="{BB962C8B-B14F-4D97-AF65-F5344CB8AC3E}">
        <p14:creationId xmlns:p14="http://schemas.microsoft.com/office/powerpoint/2010/main" val="318090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5E0B8B7A-8494-6746-95C3-DCDC2B78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0CB1961-CC57-4E48-9EE0-3B3A34EA2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3200" b="1"/>
              <a:t>Signal Transduction---the basics and specific immunological pathways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altLang="en-US" sz="3200"/>
          </a:p>
        </p:txBody>
      </p:sp>
      <p:pic>
        <p:nvPicPr>
          <p:cNvPr id="37891" name="Content Placeholder 3">
            <a:extLst>
              <a:ext uri="{FF2B5EF4-FFF2-40B4-BE49-F238E27FC236}">
                <a16:creationId xmlns:a16="http://schemas.microsoft.com/office/drawing/2014/main" id="{9A26CD5F-BBCE-AF48-A9A5-B555838DA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90" r="-27190"/>
          <a:stretch>
            <a:fillRect/>
          </a:stretch>
        </p:blipFill>
        <p:spPr bwMode="auto">
          <a:xfrm>
            <a:off x="2168525" y="2362200"/>
            <a:ext cx="78136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1F0D8F-B885-B549-AC8C-1D5052C0B5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0000" y="27432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09FF9-52E5-CF42-B8A7-5628FDD3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67400"/>
            <a:ext cx="1600200" cy="5334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894" name="TextBox 1">
            <a:extLst>
              <a:ext uri="{FF2B5EF4-FFF2-40B4-BE49-F238E27FC236}">
                <a16:creationId xmlns:a16="http://schemas.microsoft.com/office/drawing/2014/main" id="{0B02159B-9E16-0444-8A53-028BA08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Cytokine</a:t>
            </a:r>
          </a:p>
        </p:txBody>
      </p:sp>
    </p:spTree>
    <p:extLst>
      <p:ext uri="{BB962C8B-B14F-4D97-AF65-F5344CB8AC3E}">
        <p14:creationId xmlns:p14="http://schemas.microsoft.com/office/powerpoint/2010/main" val="424563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6961DAC-9FE5-C143-99CF-44362E7D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 summary—Janeway text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66782B45-12B0-6048-B22A-17850DE6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  <a:hlinkClick r:id="rId2"/>
              </a:rPr>
              <a:t>https://www.ncbi.nlm.nih.gov/books/NBK27151/</a:t>
            </a: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>
              <a:buNone/>
              <a:defRPr/>
            </a:pPr>
            <a:endParaRPr lang="en-US" dirty="0">
              <a:ea typeface="MS PGothic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9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1044</Words>
  <Application>Microsoft Macintosh PowerPoint</Application>
  <PresentationFormat>On-screen Show (4:3)</PresentationFormat>
  <Paragraphs>117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</vt:lpstr>
      <vt:lpstr>Office Theme</vt:lpstr>
      <vt:lpstr>Immunology Biol 465 Minot State University Spring 2020</vt:lpstr>
      <vt:lpstr>Lecture 23-Part 1 For March 27th  , 2020</vt:lpstr>
      <vt:lpstr>Where were we?</vt:lpstr>
      <vt:lpstr>Moving on…</vt:lpstr>
      <vt:lpstr>For example…</vt:lpstr>
      <vt:lpstr>PowerPoint Presentation</vt:lpstr>
      <vt:lpstr>PowerPoint Presentation</vt:lpstr>
      <vt:lpstr>PowerPoint Presentation</vt:lpstr>
      <vt:lpstr>Good summary—Janeway text</vt:lpstr>
      <vt:lpstr>Passing the signal…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example</vt:lpstr>
      <vt:lpstr>Cytokine signaling animation</vt:lpstr>
      <vt:lpstr>PowerPoint Presentation</vt:lpstr>
      <vt:lpstr>PowerPoint Presentation</vt:lpstr>
      <vt:lpstr>PowerPoint Presentation</vt:lpstr>
      <vt:lpstr>G-proteins</vt:lpstr>
      <vt:lpstr>PowerPoint Presentation</vt:lpstr>
      <vt:lpstr>PowerPoint Presentation</vt:lpstr>
      <vt:lpstr>Lecture 23 Part 2</vt:lpstr>
      <vt:lpstr>PowerPoint Presentation</vt:lpstr>
      <vt:lpstr>PowerPoint Presentation</vt:lpstr>
      <vt:lpstr>Intermediate steps</vt:lpstr>
      <vt:lpstr>PowerPoint Presentation</vt:lpstr>
      <vt:lpstr>PowerPoint Presentation</vt:lpstr>
      <vt:lpstr>Examples?</vt:lpstr>
      <vt:lpstr>More examples</vt:lpstr>
      <vt:lpstr>More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162</cp:revision>
  <cp:lastPrinted>2020-02-13T22:40:01Z</cp:lastPrinted>
  <dcterms:created xsi:type="dcterms:W3CDTF">2011-07-31T16:33:39Z</dcterms:created>
  <dcterms:modified xsi:type="dcterms:W3CDTF">2020-03-29T21:32:53Z</dcterms:modified>
</cp:coreProperties>
</file>